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0E72E1-23B6-4EE5-A1B0-13E4E41EDC85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D4CCE-0D58-4AC4-843A-87F5053017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13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Любой проект начинается с идеи. Но чтобы идея стала результатом, нужен понятный путь. В этой презентации разберём три шага: определим цель, составим план и проверим, что получилось. Начнём с самого важного: какую задачу мы хотим решить?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4CCE-0D58-4AC4-843A-87F50530179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887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Хороший план отвечает на три вопроса: что нужно сделать, кто за это отвечает и когда работа будет готова. Разделите большую задачу на небольшие шаги. Так команде проще договориться о сроках, а вам — заметить трудности до того, как они помешают проекту.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4CCE-0D58-4AC4-843A-87F50530179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379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В конце проекта вернитесь к цели. Удалось ли решить исходную задачу? Покажите результат, соберите обратную связь и запишите, что можно улучшить. Эти выводы пригодятся в следующем проекте. Теперь у вас есть простой маршрут: от понятной цели — через план — к результату.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9D4CCE-0D58-4AC4-843A-87F50530179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863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384A89-3E13-4295-BA10-F32ACE9448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8E5C53F-C0D7-46A0-B51F-3D5F6F5068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4E364F-3F13-40B9-BF1D-2767EC775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5714-EBDF-4ACF-A82F-68C8C057284E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A5FB78-6EA3-47A3-B3D8-5F8803828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469E18-2E1D-4A1C-ABEC-C9A648A8A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7C43-F12D-4FE1-87BA-4C4EF4031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073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D4D225-804D-4851-8259-B460D1EC9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E4F965-3EEB-4676-BF9C-8828A5C75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0DDF1F-CCDC-42DB-A2B7-4BBBA730C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5714-EBDF-4ACF-A82F-68C8C057284E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4DD520-C896-4D61-AD38-E9003B213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5B7193-8394-47D2-B527-C5E49CE1D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7C43-F12D-4FE1-87BA-4C4EF4031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876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796891-FBA6-4345-B4F6-FF534249F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A6F673D-2B7A-4C5A-B42B-0160E683A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D7BDE8-E5BD-4E2F-8239-7038BA5E7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5714-EBDF-4ACF-A82F-68C8C057284E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FE6735-D09F-491D-9253-2875BAB6F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095598-9E26-4F4C-8138-BF112087F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7C43-F12D-4FE1-87BA-4C4EF4031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935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98C8D2-D743-4252-836A-6342E8D37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9233FF-0B55-401C-ACFC-8BC915B6B0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6A6E44-FD86-4AF0-927F-0084FBB21B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0E4A8C4-4CFD-43DA-968E-3245A9368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5714-EBDF-4ACF-A82F-68C8C057284E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85446B-C7AA-41B7-A6C6-C535350CE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E6AD0A7-FE9F-4F9B-A08D-F6CF580C5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7C43-F12D-4FE1-87BA-4C4EF4031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083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538037-68B0-40D5-B9BA-B44D435B5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DACA06-9BC7-4E0F-9CBF-1735101E7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EB4BB56-79EB-4FD2-9CD7-DBFD20B251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BD1AC4B-3B08-4399-8D6C-4624B2F770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855181-2FC8-4FE8-8101-D323DEB7E3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12BCEE1-6617-46AF-8DAB-18D90C895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5714-EBDF-4ACF-A82F-68C8C057284E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F1146C9-0116-429B-9179-CF931578D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89A46D2-5AE2-4463-AF5D-6FA58C715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7C43-F12D-4FE1-87BA-4C4EF4031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383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9E87B2-80D7-4A53-80BC-C02A2A965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1251186-7D5F-48A4-8F63-8C6298BEF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5714-EBDF-4ACF-A82F-68C8C057284E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858678A-D264-4387-9383-15527E3E9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3934244-C524-4DE4-B544-2C48608BC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7C43-F12D-4FE1-87BA-4C4EF4031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042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66BABC7-0CD5-4692-8430-93F4F1A52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5714-EBDF-4ACF-A82F-68C8C057284E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FFA4747-723E-40CC-A6EB-AD05714F5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79C9510-20A3-47AB-B7B6-D3F726E35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7C43-F12D-4FE1-87BA-4C4EF4031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776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731A81-325C-4C6F-9E69-A29ADB159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651704-E9C8-411A-B985-585FB9826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07C0939-5FE9-4BC4-BBA5-C2F0034F9F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AEEE6B-D0E6-4205-B483-1B43DA27D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5714-EBDF-4ACF-A82F-68C8C057284E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DF031E3-03A4-4687-850C-6D2775C6D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7099F15-54B5-46FE-8BCE-953866078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7C43-F12D-4FE1-87BA-4C4EF4031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049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7FDA0F-2DD5-49CE-BAC1-1F3D60A34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B9FD2FF-63AE-4A8E-9F8A-DF43BA67D3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3ED11EA-048A-4564-A571-4C67ED83E6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FE0E23-BFFC-4BBC-94D3-696EBAE15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5714-EBDF-4ACF-A82F-68C8C057284E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9953EC4-675A-4B0D-B9CC-035E4676F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7581936-D778-4177-B2B4-C9E14245E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7C43-F12D-4FE1-87BA-4C4EF4031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728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DF3A21-C5D1-4A04-A064-F6EC9D093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FCADAB5-6C92-48E2-872E-BC69BCB7E7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E5A5CE-DDAA-413C-A23C-0B6DA79A7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5714-EBDF-4ACF-A82F-68C8C057284E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4506A2-20EC-494F-B87C-29B600567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C1B3D3-7D55-4821-87AF-5B65C37C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7C43-F12D-4FE1-87BA-4C4EF4031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646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5FE2B94-D1A6-489F-B276-5A6B118E59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09911F5-4D25-4E87-98C7-98EF387A5F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EF0E2E-C41A-4510-9349-71D84326D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D5714-EBDF-4ACF-A82F-68C8C057284E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B0EFBC-C82A-4F88-8ADF-AEE75C21E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C830E4-E9F2-4350-80DC-D447D3FD6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47C43-F12D-4FE1-87BA-4C4EF4031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083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846805-7F84-4C37-8213-5415786D7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9DA834-E14B-49FF-BEB0-EDE1DCC4D0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504D93-345C-43C6-84B2-4049E8B3E1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D5714-EBDF-4ACF-A82F-68C8C057284E}" type="datetimeFigureOut">
              <a:rPr lang="ru-RU" smtClean="0"/>
              <a:t>31.10.2026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ADD5AF-9404-42D9-A9A1-C8F90141EB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FB3881-2D34-4779-8906-BE0E1CD87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47C43-F12D-4FE1-87BA-4C4EF40311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682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2E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DD59BE-F0AF-463B-B6BC-C621ABEEA2FF}"/>
              </a:ext>
            </a:extLst>
          </p:cNvPr>
          <p:cNvSpPr txBox="1"/>
          <p:nvPr/>
        </p:nvSpPr>
        <p:spPr>
          <a:xfrm>
            <a:off x="660400" y="431800"/>
            <a:ext cx="7620000" cy="20005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US" sz="1300">
                <a:solidFill>
                  <a:srgbClr val="CDD5FF"/>
                </a:solidFill>
                <a:latin typeface="Arial" panose="020B0604020202020204" pitchFamily="34" charset="0"/>
              </a:rPr>
              <a:t>ZAE-AI / </a:t>
            </a:r>
            <a:r>
              <a:rPr lang="ru-RU" sz="1300">
                <a:solidFill>
                  <a:srgbClr val="CDD5FF"/>
                </a:solidFill>
                <a:latin typeface="Arial" panose="020B0604020202020204" pitchFamily="34" charset="0"/>
              </a:rPr>
              <a:t>учебный пример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574A2A-1C94-4499-9752-7CE09539AAF1}"/>
              </a:ext>
            </a:extLst>
          </p:cNvPr>
          <p:cNvSpPr txBox="1"/>
          <p:nvPr/>
        </p:nvSpPr>
        <p:spPr>
          <a:xfrm>
            <a:off x="10477500" y="431800"/>
            <a:ext cx="1054100" cy="20005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300">
                <a:solidFill>
                  <a:srgbClr val="CDD5FF"/>
                </a:solidFill>
                <a:latin typeface="Arial" panose="020B0604020202020204" pitchFamily="34" charset="0"/>
              </a:rPr>
              <a:t>01 / 03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6AB9DE-7887-425B-8FD2-D8F15FF0E19C}"/>
              </a:ext>
            </a:extLst>
          </p:cNvPr>
          <p:cNvSpPr txBox="1"/>
          <p:nvPr/>
        </p:nvSpPr>
        <p:spPr>
          <a:xfrm>
            <a:off x="660400" y="1841500"/>
            <a:ext cx="10160000" cy="80021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5200" b="1">
                <a:solidFill>
                  <a:srgbClr val="FFFFFF"/>
                </a:solidFill>
                <a:latin typeface="Arial" panose="020B0604020202020204" pitchFamily="34" charset="0"/>
              </a:rPr>
              <a:t>От идеи к результату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3CE9E4-BD58-424B-A3FA-6A0572784158}"/>
              </a:ext>
            </a:extLst>
          </p:cNvPr>
          <p:cNvSpPr txBox="1"/>
          <p:nvPr/>
        </p:nvSpPr>
        <p:spPr>
          <a:xfrm>
            <a:off x="685800" y="3492500"/>
            <a:ext cx="9652000" cy="35394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300">
                <a:solidFill>
                  <a:srgbClr val="CDD5FF"/>
                </a:solidFill>
                <a:latin typeface="Arial" panose="020B0604020202020204" pitchFamily="34" charset="0"/>
              </a:rPr>
              <a:t>Три шага к понятному проекту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A48681E-BD28-48FE-896F-B99EA2F7FCDF}"/>
              </a:ext>
            </a:extLst>
          </p:cNvPr>
          <p:cNvCxnSpPr/>
          <p:nvPr/>
        </p:nvCxnSpPr>
        <p:spPr>
          <a:xfrm>
            <a:off x="685800" y="5080000"/>
            <a:ext cx="3302000" cy="0"/>
          </a:xfrm>
          <a:prstGeom prst="line">
            <a:avLst/>
          </a:prstGeom>
          <a:ln w="12700">
            <a:solidFill>
              <a:srgbClr val="6F7B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E0EB4EE-BFBB-481E-84BB-20DDA9661192}"/>
              </a:ext>
            </a:extLst>
          </p:cNvPr>
          <p:cNvSpPr txBox="1"/>
          <p:nvPr/>
        </p:nvSpPr>
        <p:spPr>
          <a:xfrm>
            <a:off x="685800" y="5257800"/>
            <a:ext cx="635000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200">
                <a:solidFill>
                  <a:srgbClr val="CDD5FF"/>
                </a:solidFill>
                <a:latin typeface="Arial" panose="020B0604020202020204" pitchFamily="34" charset="0"/>
              </a:rPr>
              <a:t>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F44F1B-0E3F-4841-ADD3-26B12A6D977B}"/>
              </a:ext>
            </a:extLst>
          </p:cNvPr>
          <p:cNvSpPr txBox="1"/>
          <p:nvPr/>
        </p:nvSpPr>
        <p:spPr>
          <a:xfrm>
            <a:off x="685800" y="5664200"/>
            <a:ext cx="3378200" cy="3231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100">
                <a:solidFill>
                  <a:srgbClr val="FFFFFF"/>
                </a:solidFill>
                <a:latin typeface="Arial" panose="020B0604020202020204" pitchFamily="34" charset="0"/>
              </a:rPr>
              <a:t>Цель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B94F2EEB-1D89-4BCF-BC80-56352BA8D9D6}"/>
              </a:ext>
            </a:extLst>
          </p:cNvPr>
          <p:cNvCxnSpPr/>
          <p:nvPr/>
        </p:nvCxnSpPr>
        <p:spPr>
          <a:xfrm>
            <a:off x="4356100" y="5080000"/>
            <a:ext cx="3302000" cy="0"/>
          </a:xfrm>
          <a:prstGeom prst="line">
            <a:avLst/>
          </a:prstGeom>
          <a:ln w="12700">
            <a:solidFill>
              <a:srgbClr val="6F7B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A932A5C-41BF-4118-BE55-EE42177E8E7F}"/>
              </a:ext>
            </a:extLst>
          </p:cNvPr>
          <p:cNvSpPr txBox="1"/>
          <p:nvPr/>
        </p:nvSpPr>
        <p:spPr>
          <a:xfrm>
            <a:off x="4356100" y="5257800"/>
            <a:ext cx="635000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200">
                <a:solidFill>
                  <a:srgbClr val="CDD5FF"/>
                </a:solidFill>
                <a:latin typeface="Arial" panose="020B0604020202020204" pitchFamily="34" charset="0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8CFAF9-3FED-4329-BEDF-E148C9FA2B7F}"/>
              </a:ext>
            </a:extLst>
          </p:cNvPr>
          <p:cNvSpPr txBox="1"/>
          <p:nvPr/>
        </p:nvSpPr>
        <p:spPr>
          <a:xfrm>
            <a:off x="4356100" y="5664200"/>
            <a:ext cx="3378200" cy="3231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100">
                <a:solidFill>
                  <a:srgbClr val="FFFFFF"/>
                </a:solidFill>
                <a:latin typeface="Arial" panose="020B0604020202020204" pitchFamily="34" charset="0"/>
              </a:rPr>
              <a:t>План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18BFC0D7-C8FE-4785-AE38-673CB9F0B92D}"/>
              </a:ext>
            </a:extLst>
          </p:cNvPr>
          <p:cNvCxnSpPr/>
          <p:nvPr/>
        </p:nvCxnSpPr>
        <p:spPr>
          <a:xfrm>
            <a:off x="8026400" y="5080000"/>
            <a:ext cx="3302000" cy="0"/>
          </a:xfrm>
          <a:prstGeom prst="line">
            <a:avLst/>
          </a:prstGeom>
          <a:ln w="12700">
            <a:solidFill>
              <a:srgbClr val="6F7B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07BFDF0-5B25-43BA-89AB-F968DCBBB019}"/>
              </a:ext>
            </a:extLst>
          </p:cNvPr>
          <p:cNvSpPr txBox="1"/>
          <p:nvPr/>
        </p:nvSpPr>
        <p:spPr>
          <a:xfrm>
            <a:off x="8026400" y="5257800"/>
            <a:ext cx="635000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200">
                <a:solidFill>
                  <a:srgbClr val="CDD5FF"/>
                </a:solidFill>
                <a:latin typeface="Arial" panose="020B0604020202020204" pitchFamily="34" charset="0"/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7C7118C-5B46-40B0-B327-2844A26FF146}"/>
              </a:ext>
            </a:extLst>
          </p:cNvPr>
          <p:cNvSpPr txBox="1"/>
          <p:nvPr/>
        </p:nvSpPr>
        <p:spPr>
          <a:xfrm>
            <a:off x="8026400" y="5664200"/>
            <a:ext cx="3378200" cy="3231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100">
                <a:solidFill>
                  <a:srgbClr val="FFFFFF"/>
                </a:solidFill>
                <a:latin typeface="Arial" panose="020B0604020202020204" pitchFamily="34" charset="0"/>
              </a:rPr>
              <a:t>Результат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C5884C-86B1-402C-B784-D1157C805DC4}"/>
              </a:ext>
            </a:extLst>
          </p:cNvPr>
          <p:cNvSpPr txBox="1"/>
          <p:nvPr/>
        </p:nvSpPr>
        <p:spPr>
          <a:xfrm>
            <a:off x="685800" y="6451600"/>
            <a:ext cx="8890000" cy="15388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000">
                <a:solidFill>
                  <a:srgbClr val="CDD5FF"/>
                </a:solidFill>
                <a:latin typeface="Arial" panose="020B0604020202020204" pitchFamily="34" charset="0"/>
              </a:rPr>
              <a:t>Озвучено голосом «Сергей» · zae-ai.ru</a:t>
            </a:r>
          </a:p>
        </p:txBody>
      </p:sp>
      <p:pic>
        <p:nvPicPr>
          <p:cNvPr id="16" name="Narration" descr="Озвучка слайда 1, голос Сергей">
            <a:hlinkClick r:id="" action="ppaction://media"/>
            <a:extLst>
              <a:ext uri="{FF2B5EF4-FFF2-40B4-BE49-F238E27FC236}">
                <a16:creationId xmlns:a16="http://schemas.microsoft.com/office/drawing/2014/main" id="{F55B5B48-4A45-4199-8358-88E1B5D2F3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06200" y="6299200"/>
            <a:ext cx="2794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72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000"/>
    </mc:Choice>
    <mc:Fallback>
      <p:transition spd="slow" advTm="1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0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34DDE9-386F-4196-A8D1-AF46E49A8A06}"/>
              </a:ext>
            </a:extLst>
          </p:cNvPr>
          <p:cNvSpPr txBox="1"/>
          <p:nvPr/>
        </p:nvSpPr>
        <p:spPr>
          <a:xfrm>
            <a:off x="660400" y="431800"/>
            <a:ext cx="7620000" cy="20005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US" sz="1300">
                <a:solidFill>
                  <a:srgbClr val="5C66A0"/>
                </a:solidFill>
                <a:latin typeface="Arial" panose="020B0604020202020204" pitchFamily="34" charset="0"/>
              </a:rPr>
              <a:t>ZAE-AI / </a:t>
            </a:r>
            <a:r>
              <a:rPr lang="ru-RU" sz="1300">
                <a:solidFill>
                  <a:srgbClr val="5C66A0"/>
                </a:solidFill>
                <a:latin typeface="Arial" panose="020B0604020202020204" pitchFamily="34" charset="0"/>
              </a:rPr>
              <a:t>учебный пример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F0E2EA-A5D8-4001-A0AB-4206267F0E61}"/>
              </a:ext>
            </a:extLst>
          </p:cNvPr>
          <p:cNvSpPr txBox="1"/>
          <p:nvPr/>
        </p:nvSpPr>
        <p:spPr>
          <a:xfrm>
            <a:off x="10477500" y="431800"/>
            <a:ext cx="1054100" cy="20005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300">
                <a:solidFill>
                  <a:srgbClr val="5C66A0"/>
                </a:solidFill>
                <a:latin typeface="Arial" panose="020B0604020202020204" pitchFamily="34" charset="0"/>
              </a:rPr>
              <a:t>02 / 03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606A0F-0EB9-4DB4-A611-833E913B1B78}"/>
              </a:ext>
            </a:extLst>
          </p:cNvPr>
          <p:cNvSpPr txBox="1"/>
          <p:nvPr/>
        </p:nvSpPr>
        <p:spPr>
          <a:xfrm>
            <a:off x="660400" y="1841500"/>
            <a:ext cx="10160000" cy="80021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5200" b="1">
                <a:solidFill>
                  <a:srgbClr val="252C55"/>
                </a:solidFill>
                <a:latin typeface="Arial" panose="020B0604020202020204" pitchFamily="34" charset="0"/>
              </a:rPr>
              <a:t>План, который работает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4C4C31-BBC4-4845-886B-A3E36C28E419}"/>
              </a:ext>
            </a:extLst>
          </p:cNvPr>
          <p:cNvSpPr txBox="1"/>
          <p:nvPr/>
        </p:nvSpPr>
        <p:spPr>
          <a:xfrm>
            <a:off x="685800" y="3492500"/>
            <a:ext cx="9652000" cy="35394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300">
                <a:solidFill>
                  <a:srgbClr val="5C66A0"/>
                </a:solidFill>
                <a:latin typeface="Arial" panose="020B0604020202020204" pitchFamily="34" charset="0"/>
              </a:rPr>
              <a:t>Разделите большую задачу на небольшие шаги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67F072C-CA80-4259-A00A-167C4311D24C}"/>
              </a:ext>
            </a:extLst>
          </p:cNvPr>
          <p:cNvCxnSpPr/>
          <p:nvPr/>
        </p:nvCxnSpPr>
        <p:spPr>
          <a:xfrm>
            <a:off x="685800" y="5080000"/>
            <a:ext cx="3302000" cy="0"/>
          </a:xfrm>
          <a:prstGeom prst="line">
            <a:avLst/>
          </a:prstGeom>
          <a:ln w="12700">
            <a:solidFill>
              <a:srgbClr val="C6C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DF7DD3B-08DB-4EB2-B10C-E82A44D0E358}"/>
              </a:ext>
            </a:extLst>
          </p:cNvPr>
          <p:cNvSpPr txBox="1"/>
          <p:nvPr/>
        </p:nvSpPr>
        <p:spPr>
          <a:xfrm>
            <a:off x="685800" y="5257800"/>
            <a:ext cx="635000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200">
                <a:solidFill>
                  <a:srgbClr val="5C66A0"/>
                </a:solidFill>
                <a:latin typeface="Arial" panose="020B0604020202020204" pitchFamily="34" charset="0"/>
              </a:rPr>
              <a:t>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EDDEA4-7667-41BF-A953-7293C166E2F5}"/>
              </a:ext>
            </a:extLst>
          </p:cNvPr>
          <p:cNvSpPr txBox="1"/>
          <p:nvPr/>
        </p:nvSpPr>
        <p:spPr>
          <a:xfrm>
            <a:off x="685800" y="5664200"/>
            <a:ext cx="3378200" cy="3231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100">
                <a:solidFill>
                  <a:srgbClr val="252C55"/>
                </a:solidFill>
                <a:latin typeface="Arial" panose="020B0604020202020204" pitchFamily="34" charset="0"/>
              </a:rPr>
              <a:t>Что сделать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49A7582-FB46-4BE6-AF10-402AEFD6377A}"/>
              </a:ext>
            </a:extLst>
          </p:cNvPr>
          <p:cNvCxnSpPr/>
          <p:nvPr/>
        </p:nvCxnSpPr>
        <p:spPr>
          <a:xfrm>
            <a:off x="4356100" y="5080000"/>
            <a:ext cx="3302000" cy="0"/>
          </a:xfrm>
          <a:prstGeom prst="line">
            <a:avLst/>
          </a:prstGeom>
          <a:ln w="12700">
            <a:solidFill>
              <a:srgbClr val="C6C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441D33A-D62A-465D-8450-569C9D5A848C}"/>
              </a:ext>
            </a:extLst>
          </p:cNvPr>
          <p:cNvSpPr txBox="1"/>
          <p:nvPr/>
        </p:nvSpPr>
        <p:spPr>
          <a:xfrm>
            <a:off x="4356100" y="5257800"/>
            <a:ext cx="635000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200">
                <a:solidFill>
                  <a:srgbClr val="5C66A0"/>
                </a:solidFill>
                <a:latin typeface="Arial" panose="020B0604020202020204" pitchFamily="34" charset="0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9BAFE7-CFFC-4C6A-B4C4-F5623E696BB4}"/>
              </a:ext>
            </a:extLst>
          </p:cNvPr>
          <p:cNvSpPr txBox="1"/>
          <p:nvPr/>
        </p:nvSpPr>
        <p:spPr>
          <a:xfrm>
            <a:off x="4356100" y="5664200"/>
            <a:ext cx="3378200" cy="3231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100">
                <a:solidFill>
                  <a:srgbClr val="252C55"/>
                </a:solidFill>
                <a:latin typeface="Arial" panose="020B0604020202020204" pitchFamily="34" charset="0"/>
              </a:rPr>
              <a:t>Кто отвечает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D84BD0EE-A500-4117-A82D-FE6E47F58C9F}"/>
              </a:ext>
            </a:extLst>
          </p:cNvPr>
          <p:cNvCxnSpPr/>
          <p:nvPr/>
        </p:nvCxnSpPr>
        <p:spPr>
          <a:xfrm>
            <a:off x="8026400" y="5080000"/>
            <a:ext cx="3302000" cy="0"/>
          </a:xfrm>
          <a:prstGeom prst="line">
            <a:avLst/>
          </a:prstGeom>
          <a:ln w="12700">
            <a:solidFill>
              <a:srgbClr val="C6CDE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DC8AA0C-8D75-4050-8E52-D1E89F26241A}"/>
              </a:ext>
            </a:extLst>
          </p:cNvPr>
          <p:cNvSpPr txBox="1"/>
          <p:nvPr/>
        </p:nvSpPr>
        <p:spPr>
          <a:xfrm>
            <a:off x="8026400" y="5257800"/>
            <a:ext cx="635000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200">
                <a:solidFill>
                  <a:srgbClr val="5C66A0"/>
                </a:solidFill>
                <a:latin typeface="Arial" panose="020B0604020202020204" pitchFamily="34" charset="0"/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01CBFC-D3F2-48AD-BF24-6FD9E65A1BFF}"/>
              </a:ext>
            </a:extLst>
          </p:cNvPr>
          <p:cNvSpPr txBox="1"/>
          <p:nvPr/>
        </p:nvSpPr>
        <p:spPr>
          <a:xfrm>
            <a:off x="8026400" y="5664200"/>
            <a:ext cx="3378200" cy="3231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100">
                <a:solidFill>
                  <a:srgbClr val="252C55"/>
                </a:solidFill>
                <a:latin typeface="Arial" panose="020B0604020202020204" pitchFamily="34" charset="0"/>
              </a:rPr>
              <a:t>Когда готово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B0E90B-6540-4A8E-AF8C-66EA288E739A}"/>
              </a:ext>
            </a:extLst>
          </p:cNvPr>
          <p:cNvSpPr txBox="1"/>
          <p:nvPr/>
        </p:nvSpPr>
        <p:spPr>
          <a:xfrm>
            <a:off x="685800" y="6451600"/>
            <a:ext cx="8890000" cy="15388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000">
                <a:solidFill>
                  <a:srgbClr val="5C66A0"/>
                </a:solidFill>
                <a:latin typeface="Arial" panose="020B0604020202020204" pitchFamily="34" charset="0"/>
              </a:rPr>
              <a:t>Озвучено голосом «Сергей» · zae-ai.ru</a:t>
            </a:r>
          </a:p>
        </p:txBody>
      </p:sp>
      <p:pic>
        <p:nvPicPr>
          <p:cNvPr id="16" name="Narration" descr="Озвучка слайда 2, голос Сергей">
            <a:hlinkClick r:id="" action="ppaction://media"/>
            <a:extLst>
              <a:ext uri="{FF2B5EF4-FFF2-40B4-BE49-F238E27FC236}">
                <a16:creationId xmlns:a16="http://schemas.microsoft.com/office/drawing/2014/main" id="{6D307166-8E8E-4661-865D-F7A62DDB26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06200" y="6299200"/>
            <a:ext cx="2794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097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000"/>
    </mc:Choice>
    <mc:Fallback>
      <p:transition spd="slow" advTm="1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D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21DF74-7E1B-4C7C-926C-C8BEE3754875}"/>
              </a:ext>
            </a:extLst>
          </p:cNvPr>
          <p:cNvSpPr txBox="1"/>
          <p:nvPr/>
        </p:nvSpPr>
        <p:spPr>
          <a:xfrm>
            <a:off x="660400" y="431800"/>
            <a:ext cx="7620000" cy="20005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US" sz="1300">
                <a:solidFill>
                  <a:srgbClr val="CDD5FF"/>
                </a:solidFill>
                <a:latin typeface="Arial" panose="020B0604020202020204" pitchFamily="34" charset="0"/>
              </a:rPr>
              <a:t>ZAE-AI / </a:t>
            </a:r>
            <a:r>
              <a:rPr lang="ru-RU" sz="1300">
                <a:solidFill>
                  <a:srgbClr val="CDD5FF"/>
                </a:solidFill>
                <a:latin typeface="Arial" panose="020B0604020202020204" pitchFamily="34" charset="0"/>
              </a:rPr>
              <a:t>учебный пример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85DBEF-868D-42F2-B854-FADB618AD34C}"/>
              </a:ext>
            </a:extLst>
          </p:cNvPr>
          <p:cNvSpPr txBox="1"/>
          <p:nvPr/>
        </p:nvSpPr>
        <p:spPr>
          <a:xfrm>
            <a:off x="10477500" y="431800"/>
            <a:ext cx="1054100" cy="20005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300">
                <a:solidFill>
                  <a:srgbClr val="CDD5FF"/>
                </a:solidFill>
                <a:latin typeface="Arial" panose="020B0604020202020204" pitchFamily="34" charset="0"/>
              </a:rPr>
              <a:t>03 / 03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AD1FAD-9E7B-40FD-A3D5-9153E795A840}"/>
              </a:ext>
            </a:extLst>
          </p:cNvPr>
          <p:cNvSpPr txBox="1"/>
          <p:nvPr/>
        </p:nvSpPr>
        <p:spPr>
          <a:xfrm>
            <a:off x="660400" y="1841500"/>
            <a:ext cx="10160000" cy="80021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5200" b="1">
                <a:solidFill>
                  <a:srgbClr val="FFFFFF"/>
                </a:solidFill>
                <a:latin typeface="Arial" panose="020B0604020202020204" pitchFamily="34" charset="0"/>
              </a:rPr>
              <a:t>Покажите результат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F1100B-4DE1-4C80-998F-27F673B8FD44}"/>
              </a:ext>
            </a:extLst>
          </p:cNvPr>
          <p:cNvSpPr txBox="1"/>
          <p:nvPr/>
        </p:nvSpPr>
        <p:spPr>
          <a:xfrm>
            <a:off x="685800" y="3492500"/>
            <a:ext cx="9652000" cy="35394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300">
                <a:solidFill>
                  <a:srgbClr val="CDD5FF"/>
                </a:solidFill>
                <a:latin typeface="Arial" panose="020B0604020202020204" pitchFamily="34" charset="0"/>
              </a:rPr>
              <a:t>Вернитесь к цели и сравните ожидания с итогом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0A2B5D9B-64C9-4D1F-B3F6-72A093662872}"/>
              </a:ext>
            </a:extLst>
          </p:cNvPr>
          <p:cNvCxnSpPr/>
          <p:nvPr/>
        </p:nvCxnSpPr>
        <p:spPr>
          <a:xfrm>
            <a:off x="685800" y="5080000"/>
            <a:ext cx="3302000" cy="0"/>
          </a:xfrm>
          <a:prstGeom prst="line">
            <a:avLst/>
          </a:prstGeom>
          <a:ln w="12700">
            <a:solidFill>
              <a:srgbClr val="6F7B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C0EC203-154B-4B3E-96CA-7A7CBFA95A3A}"/>
              </a:ext>
            </a:extLst>
          </p:cNvPr>
          <p:cNvSpPr txBox="1"/>
          <p:nvPr/>
        </p:nvSpPr>
        <p:spPr>
          <a:xfrm>
            <a:off x="685800" y="5257800"/>
            <a:ext cx="635000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200">
                <a:solidFill>
                  <a:srgbClr val="CDD5FF"/>
                </a:solidFill>
                <a:latin typeface="Arial" panose="020B0604020202020204" pitchFamily="34" charset="0"/>
              </a:rPr>
              <a:t>01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3EC72F-F638-4D31-B332-1417020CB723}"/>
              </a:ext>
            </a:extLst>
          </p:cNvPr>
          <p:cNvSpPr txBox="1"/>
          <p:nvPr/>
        </p:nvSpPr>
        <p:spPr>
          <a:xfrm>
            <a:off x="685800" y="5664200"/>
            <a:ext cx="3378200" cy="3231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100">
                <a:solidFill>
                  <a:srgbClr val="FFFFFF"/>
                </a:solidFill>
                <a:latin typeface="Arial" panose="020B0604020202020204" pitchFamily="34" charset="0"/>
              </a:rPr>
              <a:t>Проверьте</a:t>
            </a: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41E18EA4-BFB6-4284-8F80-EF1D045B7EDD}"/>
              </a:ext>
            </a:extLst>
          </p:cNvPr>
          <p:cNvCxnSpPr/>
          <p:nvPr/>
        </p:nvCxnSpPr>
        <p:spPr>
          <a:xfrm>
            <a:off x="4356100" y="5080000"/>
            <a:ext cx="3302000" cy="0"/>
          </a:xfrm>
          <a:prstGeom prst="line">
            <a:avLst/>
          </a:prstGeom>
          <a:ln w="12700">
            <a:solidFill>
              <a:srgbClr val="6F7B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50D8D89-AD9B-45EB-AB9D-6127998134B0}"/>
              </a:ext>
            </a:extLst>
          </p:cNvPr>
          <p:cNvSpPr txBox="1"/>
          <p:nvPr/>
        </p:nvSpPr>
        <p:spPr>
          <a:xfrm>
            <a:off x="4356100" y="5257800"/>
            <a:ext cx="635000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200">
                <a:solidFill>
                  <a:srgbClr val="CDD5FF"/>
                </a:solidFill>
                <a:latin typeface="Arial" panose="020B0604020202020204" pitchFamily="34" charset="0"/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9556A3-8052-4980-82FF-14E0F6168FAB}"/>
              </a:ext>
            </a:extLst>
          </p:cNvPr>
          <p:cNvSpPr txBox="1"/>
          <p:nvPr/>
        </p:nvSpPr>
        <p:spPr>
          <a:xfrm>
            <a:off x="4356100" y="5664200"/>
            <a:ext cx="3378200" cy="3231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100">
                <a:solidFill>
                  <a:srgbClr val="FFFFFF"/>
                </a:solidFill>
                <a:latin typeface="Arial" panose="020B0604020202020204" pitchFamily="34" charset="0"/>
              </a:rPr>
              <a:t>Улучшите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C34A2E8B-0B72-4A91-BB6C-354C2CD21E6A}"/>
              </a:ext>
            </a:extLst>
          </p:cNvPr>
          <p:cNvCxnSpPr/>
          <p:nvPr/>
        </p:nvCxnSpPr>
        <p:spPr>
          <a:xfrm>
            <a:off x="8026400" y="5080000"/>
            <a:ext cx="3302000" cy="0"/>
          </a:xfrm>
          <a:prstGeom prst="line">
            <a:avLst/>
          </a:prstGeom>
          <a:ln w="12700">
            <a:solidFill>
              <a:srgbClr val="6F7B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565C4C6-63A3-475C-9A1C-AC93D88A3DA1}"/>
              </a:ext>
            </a:extLst>
          </p:cNvPr>
          <p:cNvSpPr txBox="1"/>
          <p:nvPr/>
        </p:nvSpPr>
        <p:spPr>
          <a:xfrm>
            <a:off x="8026400" y="5257800"/>
            <a:ext cx="635000" cy="18466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200">
                <a:solidFill>
                  <a:srgbClr val="CDD5FF"/>
                </a:solidFill>
                <a:latin typeface="Arial" panose="020B0604020202020204" pitchFamily="34" charset="0"/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38A2A0-C076-4AA2-85AE-4269179F28FD}"/>
              </a:ext>
            </a:extLst>
          </p:cNvPr>
          <p:cNvSpPr txBox="1"/>
          <p:nvPr/>
        </p:nvSpPr>
        <p:spPr>
          <a:xfrm>
            <a:off x="8026400" y="5664200"/>
            <a:ext cx="3378200" cy="3231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2100">
                <a:solidFill>
                  <a:srgbClr val="FFFFFF"/>
                </a:solidFill>
                <a:latin typeface="Arial" panose="020B0604020202020204" pitchFamily="34" charset="0"/>
              </a:rPr>
              <a:t>Представьте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CD3BD9-A9DC-4351-9DFA-62BF26B1376F}"/>
              </a:ext>
            </a:extLst>
          </p:cNvPr>
          <p:cNvSpPr txBox="1"/>
          <p:nvPr/>
        </p:nvSpPr>
        <p:spPr>
          <a:xfrm>
            <a:off x="685800" y="6451600"/>
            <a:ext cx="8890000" cy="153888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ru-RU" sz="1000">
                <a:solidFill>
                  <a:srgbClr val="CDD5FF"/>
                </a:solidFill>
                <a:latin typeface="Arial" panose="020B0604020202020204" pitchFamily="34" charset="0"/>
              </a:rPr>
              <a:t>Озвучено голосом «Сергей» · zae-ai.ru</a:t>
            </a:r>
          </a:p>
        </p:txBody>
      </p:sp>
      <p:pic>
        <p:nvPicPr>
          <p:cNvPr id="16" name="Narration" descr="Озвучка слайда 3, голос Сергей">
            <a:hlinkClick r:id="" action="ppaction://media"/>
            <a:extLst>
              <a:ext uri="{FF2B5EF4-FFF2-40B4-BE49-F238E27FC236}">
                <a16:creationId xmlns:a16="http://schemas.microsoft.com/office/drawing/2014/main" id="{21E647CD-3E5C-4145-993E-B431A69DA0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06200" y="6299200"/>
            <a:ext cx="2794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439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000"/>
    </mc:Choice>
    <mc:Fallback>
      <p:transition spd="slow" advTm="18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</Words>
  <Application>Microsoft Office PowerPoint</Application>
  <PresentationFormat>Произвольный</PresentationFormat>
  <Paragraphs>39</Paragraphs>
  <Slides>3</Slides>
  <Notes>3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От идеи к результату — голос Сергей</dc:title>
  <dc:creator>ZAE-AI</dc:creator>
  <cp:lastModifiedBy>ZAE-AI</cp:lastModifiedBy>
  <cp:revision>1</cp:revision>
  <dcterms:created xsi:type="dcterms:W3CDTF">2026-10-30T21:38:52Z</dcterms:created>
  <dcterms:modified xsi:type="dcterms:W3CDTF">2026-10-30T21:38:52Z</dcterms:modified>
  <dc:subject>Пример озвученной презентации — zae-ai.ru/ozvuchka-prezentacii</dc:subject>
  <dc:description>Три слайда со встроенным звуком и автоматическими переходами. Текст диктора — в заметках.</dc:description>
</cp:coreProperties>
</file>